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9" r:id="rId2"/>
    <p:sldId id="275" r:id="rId3"/>
    <p:sldId id="260" r:id="rId4"/>
    <p:sldId id="261" r:id="rId5"/>
    <p:sldId id="262" r:id="rId6"/>
    <p:sldId id="263" r:id="rId7"/>
    <p:sldId id="264" r:id="rId8"/>
    <p:sldId id="276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8" r:id="rId19"/>
    <p:sldId id="279" r:id="rId2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11/12/2020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11/12/2020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11/12/2020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11/12/2020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11/12/2020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11/12/2020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11/12/2020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11/12/2020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Тема 11 Безработица и ее виды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Monotype Corsiva" pitchFamily="66" charset="0"/>
              </a:rPr>
              <a:t>Основные категории населения.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786346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 smtClean="0">
                <a:latin typeface="Calibri" pitchFamily="34" charset="0"/>
              </a:rPr>
              <a:t>     Население </a:t>
            </a:r>
            <a:r>
              <a:rPr lang="ru-RU" u="sng" dirty="0" smtClean="0">
                <a:latin typeface="Calibri" pitchFamily="34" charset="0"/>
              </a:rPr>
              <a:t>(</a:t>
            </a:r>
            <a:r>
              <a:rPr lang="ru-RU" u="sng" dirty="0" err="1" smtClean="0">
                <a:latin typeface="Calibri" pitchFamily="34" charset="0"/>
              </a:rPr>
              <a:t>population</a:t>
            </a:r>
            <a:r>
              <a:rPr lang="ru-RU" u="sng" dirty="0" smtClean="0">
                <a:latin typeface="Calibri" pitchFamily="34" charset="0"/>
              </a:rPr>
              <a:t> – POP)</a:t>
            </a:r>
            <a:r>
              <a:rPr lang="ru-RU" dirty="0" smtClean="0">
                <a:latin typeface="Calibri" pitchFamily="34" charset="0"/>
              </a:rPr>
              <a:t> страны с макроэкономической точки зрения делится на две группы: включаемые в численность рабочей силы </a:t>
            </a:r>
            <a:r>
              <a:rPr lang="ru-RU" u="sng" dirty="0" smtClean="0">
                <a:latin typeface="Calibri" pitchFamily="34" charset="0"/>
              </a:rPr>
              <a:t>(</a:t>
            </a:r>
            <a:r>
              <a:rPr lang="ru-RU" u="sng" dirty="0" err="1" smtClean="0">
                <a:latin typeface="Calibri" pitchFamily="34" charset="0"/>
              </a:rPr>
              <a:t>labour</a:t>
            </a:r>
            <a:r>
              <a:rPr lang="ru-RU" u="sng" dirty="0" smtClean="0">
                <a:latin typeface="Calibri" pitchFamily="34" charset="0"/>
              </a:rPr>
              <a:t> </a:t>
            </a:r>
            <a:r>
              <a:rPr lang="ru-RU" u="sng" dirty="0" err="1" smtClean="0">
                <a:latin typeface="Calibri" pitchFamily="34" charset="0"/>
              </a:rPr>
              <a:t>force</a:t>
            </a:r>
            <a:r>
              <a:rPr lang="ru-RU" u="sng" dirty="0" smtClean="0">
                <a:latin typeface="Calibri" pitchFamily="34" charset="0"/>
              </a:rPr>
              <a:t> - L) </a:t>
            </a:r>
            <a:r>
              <a:rPr lang="ru-RU" dirty="0" smtClean="0">
                <a:latin typeface="Calibri" pitchFamily="34" charset="0"/>
              </a:rPr>
              <a:t>и не включаемые в численность рабочей силы </a:t>
            </a:r>
            <a:r>
              <a:rPr lang="ru-RU" u="sng" dirty="0" smtClean="0">
                <a:latin typeface="Calibri" pitchFamily="34" charset="0"/>
              </a:rPr>
              <a:t>(</a:t>
            </a:r>
            <a:r>
              <a:rPr lang="ru-RU" u="sng" dirty="0" err="1" smtClean="0">
                <a:latin typeface="Calibri" pitchFamily="34" charset="0"/>
              </a:rPr>
              <a:t>non-labour</a:t>
            </a:r>
            <a:r>
              <a:rPr lang="ru-RU" u="sng" dirty="0" smtClean="0">
                <a:latin typeface="Calibri" pitchFamily="34" charset="0"/>
              </a:rPr>
              <a:t> </a:t>
            </a:r>
            <a:r>
              <a:rPr lang="ru-RU" u="sng" dirty="0" err="1" smtClean="0">
                <a:latin typeface="Calibri" pitchFamily="34" charset="0"/>
              </a:rPr>
              <a:t>force</a:t>
            </a:r>
            <a:r>
              <a:rPr lang="ru-RU" u="sng" dirty="0" smtClean="0">
                <a:latin typeface="Calibri" pitchFamily="34" charset="0"/>
              </a:rPr>
              <a:t> - NL)</a:t>
            </a:r>
            <a:r>
              <a:rPr lang="ru-RU" dirty="0" smtClean="0">
                <a:latin typeface="Calibri" pitchFamily="34" charset="0"/>
              </a:rPr>
              <a:t>: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latin typeface="Calibri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latin typeface="Calibri" pitchFamily="34" charset="0"/>
              </a:rPr>
              <a:t>POP = L + NL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43240" y="4714884"/>
            <a:ext cx="2786082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81400" y="4800600"/>
            <a:ext cx="1928826" cy="7858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0079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          </a:t>
            </a:r>
            <a:r>
              <a:rPr lang="ru-RU" dirty="0" smtClean="0"/>
              <a:t>К категории «</a:t>
            </a:r>
            <a:r>
              <a:rPr lang="ru-RU" dirty="0" err="1" smtClean="0"/>
              <a:t>labour</a:t>
            </a:r>
            <a:r>
              <a:rPr lang="ru-RU" dirty="0" smtClean="0"/>
              <a:t> </a:t>
            </a:r>
            <a:r>
              <a:rPr lang="ru-RU" dirty="0" err="1" smtClean="0"/>
              <a:t>force</a:t>
            </a:r>
            <a:r>
              <a:rPr lang="ru-RU" dirty="0" smtClean="0"/>
              <a:t>» относят людей:</a:t>
            </a:r>
          </a:p>
          <a:p>
            <a:pPr algn="just">
              <a:buFont typeface="Wingdings" pitchFamily="2" charset="2"/>
              <a:buChar char="§"/>
            </a:pPr>
            <a:r>
              <a:rPr lang="ru-RU" dirty="0" smtClean="0"/>
              <a:t>занятые (</a:t>
            </a:r>
            <a:r>
              <a:rPr lang="ru-RU" u="sng" dirty="0" err="1" smtClean="0"/>
              <a:t>employed</a:t>
            </a:r>
            <a:r>
              <a:rPr lang="ru-RU" u="sng" dirty="0" smtClean="0"/>
              <a:t> - E</a:t>
            </a:r>
            <a:r>
              <a:rPr lang="ru-RU" dirty="0" smtClean="0"/>
              <a:t>) - т.е. имеющие работу, причем неважно, занят человек полный рабочий день или неполный, полную рабочую неделю или неполную.</a:t>
            </a:r>
          </a:p>
          <a:p>
            <a:pPr algn="just">
              <a:buFont typeface="Wingdings" pitchFamily="2" charset="2"/>
              <a:buChar char="§"/>
            </a:pPr>
            <a:r>
              <a:rPr lang="ru-RU" dirty="0" smtClean="0"/>
              <a:t>безработные (</a:t>
            </a:r>
            <a:r>
              <a:rPr lang="ru-RU" u="sng" dirty="0" err="1" smtClean="0"/>
              <a:t>unemployed</a:t>
            </a:r>
            <a:r>
              <a:rPr lang="ru-RU" u="sng" dirty="0" smtClean="0"/>
              <a:t> - U</a:t>
            </a:r>
            <a:r>
              <a:rPr lang="ru-RU" dirty="0" smtClean="0"/>
              <a:t>) - т.е. не имеющие работу, но активно ее ищущие.</a:t>
            </a:r>
          </a:p>
          <a:p>
            <a:pPr algn="just">
              <a:buNone/>
            </a:pPr>
            <a:r>
              <a:rPr lang="ru-RU" dirty="0" smtClean="0"/>
              <a:t>         Таким образом, общая численность рабочей силы равна: </a:t>
            </a:r>
          </a:p>
          <a:p>
            <a:pPr algn="ctr">
              <a:buNone/>
            </a:pPr>
            <a:r>
              <a:rPr lang="ru-RU" sz="2400" dirty="0" smtClean="0"/>
              <a:t>L = E + U</a:t>
            </a:r>
          </a:p>
          <a:p>
            <a:pPr algn="ctr">
              <a:buNone/>
            </a:pPr>
            <a:endParaRPr lang="ru-RU" sz="26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7223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          </a:t>
            </a:r>
            <a:r>
              <a:rPr lang="ru-RU" dirty="0" smtClean="0"/>
              <a:t>Между категориями «занятых», «безработных» и «не включаемых в рабочую силу» постоянно происходят перемещения. Часть занятых теряет место работы, превращаясь в безработных. Некоторая доля безработных находит работу, становясь занятыми.</a:t>
            </a:r>
          </a:p>
          <a:p>
            <a:pPr algn="just">
              <a:buNone/>
            </a:pPr>
            <a:endParaRPr lang="ru-RU" dirty="0"/>
          </a:p>
        </p:txBody>
      </p:sp>
      <p:pic>
        <p:nvPicPr>
          <p:cNvPr id="4" name="Рисунок 3" descr="Безработиц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3929066"/>
            <a:ext cx="664373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929354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     Уровень безработицы представляет собой отношение численности безработных к общей численности рабочей силы (сумме количества занятых и безработных), выраженное в процентах: </a:t>
            </a:r>
          </a:p>
          <a:p>
            <a:pPr algn="just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en-US" b="1" i="1" dirty="0" smtClean="0"/>
              <a:t>u</a:t>
            </a:r>
            <a:r>
              <a:rPr lang="ru-RU" b="1" i="1" dirty="0" smtClean="0"/>
              <a:t> = </a:t>
            </a:r>
            <a:r>
              <a:rPr lang="en-US" b="1" i="1" dirty="0" smtClean="0"/>
              <a:t>U</a:t>
            </a:r>
            <a:r>
              <a:rPr lang="ru-RU" b="1" i="1" dirty="0" smtClean="0"/>
              <a:t>/</a:t>
            </a:r>
            <a:r>
              <a:rPr lang="en-US" b="1" i="1" dirty="0" smtClean="0"/>
              <a:t>L</a:t>
            </a:r>
            <a:r>
              <a:rPr lang="ru-RU" b="1" i="1" dirty="0" smtClean="0"/>
              <a:t>*100% </a:t>
            </a:r>
          </a:p>
          <a:p>
            <a:pPr>
              <a:buNone/>
            </a:pPr>
            <a:r>
              <a:rPr lang="ru-RU" dirty="0" smtClean="0"/>
              <a:t>или </a:t>
            </a:r>
          </a:p>
          <a:p>
            <a:pPr>
              <a:buNone/>
            </a:pPr>
            <a:endParaRPr lang="ru-RU" sz="2000" dirty="0" smtClean="0"/>
          </a:p>
          <a:p>
            <a:pPr algn="ctr">
              <a:buNone/>
            </a:pPr>
            <a:r>
              <a:rPr lang="en-US" b="1" i="1" dirty="0" smtClean="0"/>
              <a:t>u</a:t>
            </a:r>
            <a:r>
              <a:rPr lang="ru-RU" b="1" i="1" dirty="0" smtClean="0"/>
              <a:t> = </a:t>
            </a:r>
            <a:r>
              <a:rPr lang="en-US" b="1" i="1" dirty="0" smtClean="0"/>
              <a:t>U</a:t>
            </a:r>
            <a:r>
              <a:rPr lang="ru-RU" b="1" i="1" dirty="0" smtClean="0"/>
              <a:t>/(</a:t>
            </a:r>
            <a:r>
              <a:rPr lang="en-US" b="1" i="1" dirty="0" smtClean="0"/>
              <a:t>E</a:t>
            </a:r>
            <a:r>
              <a:rPr lang="ru-RU" b="1" i="1" dirty="0" smtClean="0"/>
              <a:t>+</a:t>
            </a:r>
            <a:r>
              <a:rPr lang="en-US" b="1" i="1" dirty="0" smtClean="0"/>
              <a:t>U</a:t>
            </a:r>
            <a:r>
              <a:rPr lang="ru-RU" b="1" i="1" dirty="0" smtClean="0"/>
              <a:t>)*100%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43240" y="3357562"/>
            <a:ext cx="2857520" cy="7143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857488" y="4857760"/>
            <a:ext cx="3357586" cy="7143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929354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sz="5800" dirty="0" smtClean="0"/>
              <a:t>              </a:t>
            </a:r>
            <a:r>
              <a:rPr lang="ru-RU" sz="6700" dirty="0" smtClean="0"/>
              <a:t> </a:t>
            </a:r>
            <a:r>
              <a:rPr lang="ru-RU" sz="12800" dirty="0" smtClean="0"/>
              <a:t>Уровень участия в рабочей силе, который представляет собой отношение численности рабочей силы к общей численности взрослого населения, выраженное в процентах: </a:t>
            </a:r>
          </a:p>
          <a:p>
            <a:pPr algn="just">
              <a:buNone/>
            </a:pPr>
            <a:endParaRPr lang="ru-RU" sz="4600" dirty="0" smtClean="0"/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endParaRPr lang="ru-RU" sz="1600" dirty="0" smtClean="0"/>
          </a:p>
          <a:p>
            <a:pPr>
              <a:buNone/>
            </a:pPr>
            <a:r>
              <a:rPr lang="ru-RU" sz="4000" b="1" i="1" dirty="0" smtClean="0"/>
              <a:t>   </a:t>
            </a:r>
          </a:p>
          <a:p>
            <a:pPr>
              <a:buNone/>
            </a:pPr>
            <a:endParaRPr lang="ru-RU" sz="4000" b="1" i="1" dirty="0" smtClean="0"/>
          </a:p>
          <a:p>
            <a:pPr>
              <a:buNone/>
            </a:pPr>
            <a:r>
              <a:rPr lang="ru-RU" sz="4000" b="1" i="1" dirty="0" smtClean="0"/>
              <a:t>                    </a:t>
            </a:r>
          </a:p>
          <a:p>
            <a:pPr>
              <a:buNone/>
            </a:pPr>
            <a:endParaRPr lang="ru-RU" sz="4000" b="1" i="1" dirty="0" smtClean="0"/>
          </a:p>
          <a:p>
            <a:pPr>
              <a:buNone/>
            </a:pPr>
            <a:endParaRPr lang="ru-RU" sz="4000" b="1" i="1" dirty="0" smtClean="0"/>
          </a:p>
          <a:p>
            <a:pPr>
              <a:buNone/>
            </a:pPr>
            <a:r>
              <a:rPr lang="ru-RU" sz="4000" b="1" i="1" dirty="0" smtClean="0"/>
              <a:t>                                </a:t>
            </a:r>
            <a:r>
              <a:rPr lang="ru-RU" sz="9600" b="1" i="1" dirty="0" smtClean="0"/>
              <a:t>уровень участия       </a:t>
            </a:r>
            <a:r>
              <a:rPr lang="ru-RU" sz="9600" b="1" i="1" u="sng" dirty="0" smtClean="0"/>
              <a:t>               рабочая сила   _  __</a:t>
            </a:r>
            <a:endParaRPr lang="ru-RU" sz="9600" u="sng" dirty="0" smtClean="0"/>
          </a:p>
          <a:p>
            <a:pPr>
              <a:buNone/>
            </a:pPr>
            <a:r>
              <a:rPr lang="ru-RU" sz="9600" b="1" i="1" dirty="0" smtClean="0"/>
              <a:t>             в рабочей силе      =     численность взрослого                </a:t>
            </a:r>
          </a:p>
          <a:p>
            <a:pPr>
              <a:buNone/>
            </a:pPr>
            <a:r>
              <a:rPr lang="ru-RU" sz="9600" b="1" i="1" dirty="0" smtClean="0"/>
              <a:t>                                                            населения    </a:t>
            </a:r>
          </a:p>
          <a:p>
            <a:pPr>
              <a:buNone/>
            </a:pPr>
            <a:endParaRPr lang="ru-RU" sz="4000" b="1" i="1" dirty="0" smtClean="0"/>
          </a:p>
          <a:p>
            <a:pPr>
              <a:buNone/>
            </a:pPr>
            <a:endParaRPr lang="ru-RU" sz="4000" b="1" i="1" dirty="0" smtClean="0"/>
          </a:p>
          <a:p>
            <a:pPr>
              <a:buNone/>
            </a:pPr>
            <a:r>
              <a:rPr lang="ru-RU" sz="4000" b="1" i="1" dirty="0" smtClean="0"/>
              <a:t> </a:t>
            </a:r>
          </a:p>
          <a:p>
            <a:pPr>
              <a:buNone/>
            </a:pPr>
            <a:endParaRPr lang="ru-RU" sz="4000" b="1" i="1" dirty="0" smtClean="0"/>
          </a:p>
          <a:p>
            <a:pPr>
              <a:buNone/>
            </a:pPr>
            <a:endParaRPr lang="ru-RU" sz="4000" b="1" i="1" dirty="0" smtClean="0"/>
          </a:p>
          <a:p>
            <a:pPr>
              <a:buNone/>
            </a:pPr>
            <a:endParaRPr lang="ru-RU" sz="4000" b="1" i="1" dirty="0" smtClean="0"/>
          </a:p>
          <a:p>
            <a:pPr>
              <a:buNone/>
            </a:pPr>
            <a:endParaRPr lang="ru-RU" sz="4000" b="1" i="1" dirty="0" smtClean="0"/>
          </a:p>
          <a:p>
            <a:pPr>
              <a:buNone/>
            </a:pPr>
            <a:endParaRPr lang="ru-RU" sz="4000" b="1" i="1" dirty="0" smtClean="0"/>
          </a:p>
          <a:p>
            <a:pPr>
              <a:buNone/>
            </a:pPr>
            <a:endParaRPr lang="ru-RU" sz="4000" b="1" i="1" dirty="0" smtClean="0"/>
          </a:p>
          <a:p>
            <a:pPr>
              <a:buNone/>
            </a:pPr>
            <a:endParaRPr lang="ru-RU" sz="4000" b="1" i="1" dirty="0" smtClean="0"/>
          </a:p>
          <a:p>
            <a:pPr>
              <a:buNone/>
            </a:pPr>
            <a:endParaRPr lang="ru-RU" sz="4000" b="1" i="1" dirty="0" smtClean="0"/>
          </a:p>
          <a:p>
            <a:pPr>
              <a:buNone/>
            </a:pPr>
            <a:endParaRPr lang="ru-RU" sz="4000" b="1" i="1" dirty="0" smtClean="0"/>
          </a:p>
          <a:p>
            <a:pPr>
              <a:buNone/>
            </a:pPr>
            <a:r>
              <a:rPr lang="ru-RU" sz="5500" b="1" i="1" dirty="0" smtClean="0"/>
              <a:t>         </a:t>
            </a:r>
            <a:r>
              <a:rPr lang="ru-RU" sz="3600" b="1" i="1" dirty="0" smtClean="0"/>
              <a:t>          </a:t>
            </a:r>
          </a:p>
          <a:p>
            <a:pPr>
              <a:buNone/>
            </a:pPr>
            <a:r>
              <a:rPr lang="ru-RU" sz="3600" b="1" i="1" dirty="0" smtClean="0"/>
              <a:t>                                                     </a:t>
            </a:r>
            <a:endParaRPr lang="ru-RU" sz="3600" dirty="0" smtClean="0"/>
          </a:p>
          <a:p>
            <a:pPr>
              <a:buNone/>
            </a:pPr>
            <a:r>
              <a:rPr lang="ru-RU" b="1" i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 </a:t>
            </a:r>
            <a:r>
              <a:rPr lang="ru-RU" dirty="0" smtClean="0"/>
              <a:t> </a:t>
            </a:r>
            <a:r>
              <a:rPr lang="ru-RU" b="1" i="1" dirty="0" smtClean="0"/>
              <a:t> 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3286124"/>
            <a:ext cx="7786742" cy="1785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Причины и виды безработицы.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14974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     Выделяют три основные причины безработицы: 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dirty="0" smtClean="0"/>
              <a:t>потеря работы (увольнение); 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dirty="0" smtClean="0"/>
              <a:t>добровольный уход с работы; 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dirty="0" smtClean="0"/>
              <a:t>первое появление на рынке труда. </a:t>
            </a:r>
          </a:p>
          <a:p>
            <a:pPr algn="just">
              <a:buNone/>
            </a:pPr>
            <a:r>
              <a:rPr lang="ru-RU" dirty="0" smtClean="0"/>
              <a:t>       Различают три типа безработицы: </a:t>
            </a:r>
          </a:p>
          <a:p>
            <a:pPr algn="just">
              <a:buNone/>
            </a:pPr>
            <a:r>
              <a:rPr lang="ru-RU" dirty="0" smtClean="0"/>
              <a:t>- фрикционную; </a:t>
            </a:r>
          </a:p>
          <a:p>
            <a:pPr algn="just">
              <a:buNone/>
            </a:pPr>
            <a:r>
              <a:rPr lang="ru-RU" dirty="0" smtClean="0"/>
              <a:t>- структурную;</a:t>
            </a:r>
          </a:p>
          <a:p>
            <a:pPr algn="just">
              <a:buNone/>
            </a:pPr>
            <a:r>
              <a:rPr lang="ru-RU" dirty="0" smtClean="0"/>
              <a:t>- циклическую.</a:t>
            </a:r>
          </a:p>
          <a:p>
            <a:pPr marL="514350" lvl="0" indent="-514350" algn="just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4KYRCA4X1E3WCAVVEZZMCA04M2C1CA2W1R6ICALB638DCATM2SI7CA4KER46CA1T7QWLCAP0BRKYCAYMV9I0CA0RSQ2SCAC72AXMCAJXPJSVCAFFI9RLCA0QK1TJCAS6N580CA8AHZCJCASX5QROCAN6B4L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2" y="4500570"/>
            <a:ext cx="3500462" cy="20717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611188" y="223838"/>
            <a:ext cx="7920037" cy="987425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000" b="1">
                <a:latin typeface="Times New Roman" pitchFamily="18" charset="0"/>
              </a:rPr>
              <a:t>ФРИКЦИОННАЯ БЕЗРАБОТИЦА - </a:t>
            </a:r>
            <a:r>
              <a:rPr lang="ru-RU" sz="2400" b="1">
                <a:latin typeface="Times New Roman" pitchFamily="18" charset="0"/>
              </a:rPr>
              <a:t>это безработица, </a:t>
            </a:r>
          </a:p>
          <a:p>
            <a:pPr algn="just"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связанная с объективно необходимым движением рабочей силы (</a:t>
            </a:r>
            <a:r>
              <a:rPr lang="ru-RU" sz="2000">
                <a:latin typeface="Times New Roman" pitchFamily="18" charset="0"/>
              </a:rPr>
              <a:t>уволенные по собственному желанию, мигранты</a:t>
            </a:r>
            <a:r>
              <a:rPr lang="ru-RU" sz="2000" b="1">
                <a:latin typeface="Times New Roman" pitchFamily="18" charset="0"/>
              </a:rPr>
              <a:t>)</a:t>
            </a:r>
          </a:p>
        </p:txBody>
      </p:sp>
      <p:sp>
        <p:nvSpPr>
          <p:cNvPr id="13315" name="Rectangle 6"/>
          <p:cNvSpPr>
            <a:spLocks noChangeArrowheads="1"/>
          </p:cNvSpPr>
          <p:nvPr/>
        </p:nvSpPr>
        <p:spPr bwMode="auto">
          <a:xfrm>
            <a:off x="684213" y="3246438"/>
            <a:ext cx="7991475" cy="841375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latin typeface="Times New Roman" pitchFamily="18" charset="0"/>
              </a:rPr>
              <a:t>ЦИКЛИЧЕСКАЯ БЕЗРАБОТИЦА - </a:t>
            </a:r>
            <a:r>
              <a:rPr lang="ru-RU" sz="2400" b="1">
                <a:latin typeface="Times New Roman" pitchFamily="18" charset="0"/>
              </a:rPr>
              <a:t>это безработица, вызываемая экономическим спадом </a:t>
            </a:r>
          </a:p>
        </p:txBody>
      </p:sp>
      <p:sp>
        <p:nvSpPr>
          <p:cNvPr id="13316" name="Rectangle 7"/>
          <p:cNvSpPr>
            <a:spLocks noChangeArrowheads="1"/>
          </p:cNvSpPr>
          <p:nvPr/>
        </p:nvSpPr>
        <p:spPr bwMode="auto">
          <a:xfrm>
            <a:off x="468313" y="1582738"/>
            <a:ext cx="8424862" cy="1279525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000" b="1">
                <a:latin typeface="Times New Roman" pitchFamily="18" charset="0"/>
              </a:rPr>
              <a:t>СТРУКТУРНАЯ БЕЗРАБОТИЦА </a:t>
            </a:r>
            <a:r>
              <a:rPr lang="ru-RU" sz="2400" b="1">
                <a:latin typeface="Times New Roman" pitchFamily="18" charset="0"/>
              </a:rPr>
              <a:t>связана с изменениями в потребительском спросе, а значит спрос на отдельные виды профессии исчезает (старение) а появляется спрос на новые профессии </a:t>
            </a:r>
          </a:p>
        </p:txBody>
      </p:sp>
      <p:sp>
        <p:nvSpPr>
          <p:cNvPr id="13317" name="Rectangle 8"/>
          <p:cNvSpPr>
            <a:spLocks noChangeArrowheads="1"/>
          </p:cNvSpPr>
          <p:nvPr/>
        </p:nvSpPr>
        <p:spPr bwMode="auto">
          <a:xfrm>
            <a:off x="3924300" y="4437063"/>
            <a:ext cx="200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ФРИКЦИОННАЯ</a:t>
            </a:r>
          </a:p>
          <a:p>
            <a:r>
              <a:rPr lang="ru-RU" b="1"/>
              <a:t> БЕЗРАБОТИЦА</a:t>
            </a:r>
          </a:p>
        </p:txBody>
      </p:sp>
      <p:sp>
        <p:nvSpPr>
          <p:cNvPr id="13318" name="Rectangle 9"/>
          <p:cNvSpPr>
            <a:spLocks noChangeArrowheads="1"/>
          </p:cNvSpPr>
          <p:nvPr/>
        </p:nvSpPr>
        <p:spPr bwMode="auto">
          <a:xfrm>
            <a:off x="6804025" y="4508500"/>
            <a:ext cx="20050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СТРУКТУРНАЯ</a:t>
            </a:r>
          </a:p>
          <a:p>
            <a:r>
              <a:rPr lang="ru-RU" b="1"/>
              <a:t> БЕЗРАБОТИЦА</a:t>
            </a:r>
          </a:p>
        </p:txBody>
      </p:sp>
      <p:sp>
        <p:nvSpPr>
          <p:cNvPr id="13319" name="Rectangle 10"/>
          <p:cNvSpPr>
            <a:spLocks noChangeArrowheads="1"/>
          </p:cNvSpPr>
          <p:nvPr/>
        </p:nvSpPr>
        <p:spPr bwMode="auto">
          <a:xfrm>
            <a:off x="250825" y="4508500"/>
            <a:ext cx="3319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ЕСТЕСТВЕННЫЙ УРОВЕНЬ</a:t>
            </a:r>
          </a:p>
          <a:p>
            <a:r>
              <a:rPr lang="ru-RU" b="1"/>
              <a:t> БЕЗРАБОТИЦЫ</a:t>
            </a:r>
          </a:p>
        </p:txBody>
      </p:sp>
      <p:sp>
        <p:nvSpPr>
          <p:cNvPr id="13320" name="Rectangle 11"/>
          <p:cNvSpPr>
            <a:spLocks noChangeArrowheads="1"/>
          </p:cNvSpPr>
          <p:nvPr/>
        </p:nvSpPr>
        <p:spPr bwMode="auto">
          <a:xfrm>
            <a:off x="6300788" y="4581525"/>
            <a:ext cx="317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+</a:t>
            </a:r>
          </a:p>
        </p:txBody>
      </p:sp>
      <p:sp>
        <p:nvSpPr>
          <p:cNvPr id="13321" name="Rectangle 12"/>
          <p:cNvSpPr>
            <a:spLocks noChangeArrowheads="1"/>
          </p:cNvSpPr>
          <p:nvPr/>
        </p:nvSpPr>
        <p:spPr bwMode="auto">
          <a:xfrm>
            <a:off x="3563938" y="4581525"/>
            <a:ext cx="317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=</a:t>
            </a:r>
          </a:p>
        </p:txBody>
      </p:sp>
      <p:sp>
        <p:nvSpPr>
          <p:cNvPr id="13322" name="AutoShape 13"/>
          <p:cNvSpPr>
            <a:spLocks noChangeArrowheads="1"/>
          </p:cNvSpPr>
          <p:nvPr/>
        </p:nvSpPr>
        <p:spPr bwMode="auto">
          <a:xfrm>
            <a:off x="1187450" y="5516563"/>
            <a:ext cx="7272338" cy="1081087"/>
          </a:xfrm>
          <a:prstGeom prst="irregularSeal1">
            <a:avLst/>
          </a:prstGeom>
          <a:solidFill>
            <a:schemeClr val="bg1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характеризует</a:t>
            </a:r>
            <a:r>
              <a:rPr lang="ru-RU"/>
              <a:t> </a:t>
            </a:r>
            <a:r>
              <a:rPr lang="ru-RU" b="1"/>
              <a:t>ПОЛНУЮ ЗАНЯТОСТЬ</a:t>
            </a:r>
          </a:p>
        </p:txBody>
      </p:sp>
      <p:sp>
        <p:nvSpPr>
          <p:cNvPr id="13323" name="Line 14"/>
          <p:cNvSpPr>
            <a:spLocks noChangeShapeType="1"/>
          </p:cNvSpPr>
          <p:nvPr/>
        </p:nvSpPr>
        <p:spPr bwMode="auto">
          <a:xfrm>
            <a:off x="250825" y="4437063"/>
            <a:ext cx="8713788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4" name="Line 15"/>
          <p:cNvSpPr>
            <a:spLocks noChangeShapeType="1"/>
          </p:cNvSpPr>
          <p:nvPr/>
        </p:nvSpPr>
        <p:spPr bwMode="auto">
          <a:xfrm>
            <a:off x="0" y="5084763"/>
            <a:ext cx="9144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5" name="Line 17"/>
          <p:cNvSpPr>
            <a:spLocks noChangeShapeType="1"/>
          </p:cNvSpPr>
          <p:nvPr/>
        </p:nvSpPr>
        <p:spPr bwMode="auto">
          <a:xfrm>
            <a:off x="2627313" y="5084763"/>
            <a:ext cx="2160587" cy="720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26" name="Line 18"/>
          <p:cNvSpPr>
            <a:spLocks noChangeShapeType="1"/>
          </p:cNvSpPr>
          <p:nvPr/>
        </p:nvSpPr>
        <p:spPr bwMode="auto">
          <a:xfrm flipH="1">
            <a:off x="0" y="4437063"/>
            <a:ext cx="323850" cy="6477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7" name="Line 19"/>
          <p:cNvSpPr>
            <a:spLocks noChangeShapeType="1"/>
          </p:cNvSpPr>
          <p:nvPr/>
        </p:nvSpPr>
        <p:spPr bwMode="auto">
          <a:xfrm>
            <a:off x="8893175" y="4437063"/>
            <a:ext cx="250825" cy="6477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357166"/>
            <a:ext cx="8543956" cy="6000792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      </a:t>
            </a:r>
          </a:p>
          <a:p>
            <a:pPr algn="just">
              <a:buNone/>
            </a:pPr>
            <a:r>
              <a:rPr lang="ru-RU" dirty="0" smtClean="0"/>
              <a:t>         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Уровень фрикционной безработицы равен выраженному в процентах отношению количества фрикционных безработных к общей численности рабочей силы: </a:t>
            </a:r>
          </a:p>
          <a:p>
            <a:pPr>
              <a:buNone/>
            </a:pPr>
            <a:endParaRPr lang="ru-RU" b="1" i="1" dirty="0" smtClean="0"/>
          </a:p>
          <a:p>
            <a:pPr>
              <a:buNone/>
            </a:pPr>
            <a:r>
              <a:rPr lang="ru-RU" b="1" i="1" dirty="0" smtClean="0"/>
              <a:t>                          </a:t>
            </a:r>
            <a:r>
              <a:rPr lang="ru-RU" b="1" i="1" dirty="0" err="1" smtClean="0"/>
              <a:t>u</a:t>
            </a:r>
            <a:r>
              <a:rPr lang="ru-RU" b="1" i="1" baseline="-25000" dirty="0" err="1" smtClean="0"/>
              <a:t>фрикц</a:t>
            </a:r>
            <a:r>
              <a:rPr lang="ru-RU" b="1" i="1" dirty="0" smtClean="0"/>
              <a:t> = </a:t>
            </a:r>
            <a:r>
              <a:rPr lang="ru-RU" b="1" i="1" dirty="0" err="1" smtClean="0"/>
              <a:t>U</a:t>
            </a:r>
            <a:r>
              <a:rPr lang="ru-RU" b="1" i="1" baseline="-25000" dirty="0" err="1" smtClean="0"/>
              <a:t>фрикц</a:t>
            </a:r>
            <a:r>
              <a:rPr lang="ru-RU" b="1" i="1" dirty="0" smtClean="0"/>
              <a:t>/L*100%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57422" y="4357694"/>
            <a:ext cx="4286280" cy="1285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358246" cy="621510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800" dirty="0" smtClean="0"/>
              <a:t>        </a:t>
            </a:r>
            <a:r>
              <a:rPr lang="ru-RU" sz="2800" u="sng" dirty="0" smtClean="0"/>
              <a:t>Структурная безработица</a:t>
            </a:r>
            <a:r>
              <a:rPr lang="ru-RU" sz="2800" dirty="0" smtClean="0"/>
              <a:t> обусловлена структурными изменениями в экономике, которые связаны: </a:t>
            </a:r>
          </a:p>
          <a:p>
            <a:pPr algn="just">
              <a:buNone/>
            </a:pPr>
            <a:r>
              <a:rPr lang="ru-RU" sz="2800" dirty="0" smtClean="0"/>
              <a:t>а) с изменением структуры спроса на продукцию разных отраслей;</a:t>
            </a:r>
          </a:p>
          <a:p>
            <a:pPr algn="just">
              <a:buNone/>
            </a:pPr>
            <a:r>
              <a:rPr lang="ru-RU" sz="2800" dirty="0" smtClean="0"/>
              <a:t>б) с изменением отраслевой структуры экономики, причиной которого является научно-технический прогресс.</a:t>
            </a:r>
          </a:p>
          <a:p>
            <a:pPr algn="just">
              <a:buNone/>
            </a:pPr>
            <a:r>
              <a:rPr lang="ru-RU" sz="2800" dirty="0" smtClean="0"/>
              <a:t>         Уровень структурной безработицы рассчитывается как отношение количества структурных безработных к общей численности рабочей силы, выраженное в процентах: </a:t>
            </a:r>
          </a:p>
          <a:p>
            <a:pPr algn="ctr">
              <a:buNone/>
            </a:pPr>
            <a:r>
              <a:rPr lang="ru-RU" sz="2800" b="1" i="1" dirty="0" err="1" smtClean="0"/>
              <a:t>u</a:t>
            </a:r>
            <a:r>
              <a:rPr lang="ru-RU" sz="2800" b="1" i="1" baseline="-25000" dirty="0" err="1" smtClean="0"/>
              <a:t>структ</a:t>
            </a:r>
            <a:r>
              <a:rPr lang="ru-RU" sz="2800" b="1" i="1" dirty="0" smtClean="0"/>
              <a:t> = </a:t>
            </a:r>
            <a:r>
              <a:rPr lang="ru-RU" sz="2800" b="1" i="1" dirty="0" err="1" smtClean="0"/>
              <a:t>U</a:t>
            </a:r>
            <a:r>
              <a:rPr lang="ru-RU" sz="2800" b="1" i="1" baseline="-25000" dirty="0" err="1" smtClean="0"/>
              <a:t>структ</a:t>
            </a:r>
            <a:r>
              <a:rPr lang="ru-RU" sz="2800" b="1" i="1" dirty="0" smtClean="0"/>
              <a:t>/L*100%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 </a:t>
            </a:r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28860" y="5786454"/>
            <a:ext cx="4143404" cy="7143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/>
              <a:t>        </a:t>
            </a:r>
            <a:r>
              <a:rPr lang="ru-RU" u="sng" dirty="0" smtClean="0"/>
              <a:t>Циклическая безработица.</a:t>
            </a:r>
            <a:r>
              <a:rPr lang="ru-RU" b="1" dirty="0" smtClean="0"/>
              <a:t> </a:t>
            </a:r>
            <a:r>
              <a:rPr lang="ru-RU" dirty="0" smtClean="0"/>
              <a:t>Это безработица, вызванная циклическим сжатием производства. Разность между фактической величиной нормы безработицы и величиной естественной  нормы называется циклической безработицей.</a:t>
            </a:r>
          </a:p>
          <a:p>
            <a:pPr algn="just">
              <a:buNone/>
            </a:pPr>
            <a:r>
              <a:rPr lang="ru-RU" dirty="0" smtClean="0"/>
              <a:t>         Его размер рассчитывается на основе закона </a:t>
            </a:r>
            <a:r>
              <a:rPr lang="ru-RU" dirty="0" err="1" smtClean="0"/>
              <a:t>Оукена</a:t>
            </a:r>
            <a:r>
              <a:rPr lang="ru-RU" dirty="0" smtClean="0"/>
              <a:t>. Так как занятые участвуют в производстве товаров, а безработные – нет, можно предположить, что увеличение уровня безработицы </a:t>
            </a:r>
          </a:p>
          <a:p>
            <a:pPr algn="just">
              <a:buNone/>
            </a:pPr>
            <a:r>
              <a:rPr lang="ru-RU" dirty="0" smtClean="0"/>
              <a:t>    должно сопровождаться     снижением реального</a:t>
            </a:r>
          </a:p>
          <a:p>
            <a:pPr algn="just">
              <a:buNone/>
            </a:pPr>
            <a:r>
              <a:rPr lang="ru-RU" dirty="0" smtClean="0"/>
              <a:t>    объема ВНП.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42928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     </a:t>
            </a:r>
            <a:r>
              <a:rPr lang="ru-RU" u="sng" dirty="0" smtClean="0"/>
              <a:t>Закон </a:t>
            </a:r>
            <a:r>
              <a:rPr lang="ru-RU" u="sng" dirty="0" err="1" smtClean="0"/>
              <a:t>Оукена</a:t>
            </a:r>
            <a:r>
              <a:rPr lang="ru-RU" dirty="0" smtClean="0"/>
              <a:t> - экономический закон наличия обратной зависимости между уровнем безработицы, превышающим естественный, и величиной валового национального продукта страны:</a:t>
            </a:r>
          </a:p>
          <a:p>
            <a:pPr algn="just">
              <a:buNone/>
            </a:pPr>
            <a:endParaRPr lang="ru-RU" b="1" dirty="0" smtClean="0">
              <a:solidFill>
                <a:srgbClr val="FF3300"/>
              </a:solidFill>
            </a:endParaRPr>
          </a:p>
          <a:p>
            <a:pPr algn="just">
              <a:buNone/>
            </a:pPr>
            <a:r>
              <a:rPr lang="ru-RU" b="1" dirty="0" smtClean="0">
                <a:solidFill>
                  <a:srgbClr val="FF3300"/>
                </a:solidFill>
              </a:rPr>
              <a:t>Прямые потери ВНП определяются  по </a:t>
            </a:r>
            <a:r>
              <a:rPr lang="ru-RU" b="1" dirty="0" err="1" smtClean="0">
                <a:solidFill>
                  <a:srgbClr val="FF3300"/>
                </a:solidFill>
              </a:rPr>
              <a:t>з-ну</a:t>
            </a:r>
            <a:r>
              <a:rPr lang="ru-RU" b="1" dirty="0" smtClean="0">
                <a:solidFill>
                  <a:srgbClr val="FF3300"/>
                </a:solidFill>
              </a:rPr>
              <a:t> А. </a:t>
            </a:r>
            <a:r>
              <a:rPr lang="ru-RU" b="1" dirty="0" err="1" smtClean="0">
                <a:solidFill>
                  <a:srgbClr val="FF3300"/>
                </a:solidFill>
              </a:rPr>
              <a:t>Оукена</a:t>
            </a:r>
            <a:r>
              <a:rPr lang="ru-RU" b="1" dirty="0" smtClean="0">
                <a:solidFill>
                  <a:srgbClr val="FF3300"/>
                </a:solidFill>
              </a:rPr>
              <a:t>: если уровень  безработицы превышает  ее естественный уровень  на 1%, то потери ВНП составляют 2,5 % </a:t>
            </a:r>
            <a:endParaRPr lang="ru-RU" b="1" dirty="0">
              <a:solidFill>
                <a:srgbClr val="FF33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/>
              <a:t>          Внеэкономические издержки безработицы выражаются в деквалификации незанятой рабочей силы, распаде нравственных устоев и морали, в острых социальных и политических коллизиях.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 algn="ctr">
              <a:buNone/>
            </a:pPr>
            <a:r>
              <a:rPr lang="ru-RU" sz="2800" b="1" i="1" dirty="0" smtClean="0"/>
              <a:t>Рабочая сила = Занятые + Безработные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 </a:t>
            </a:r>
          </a:p>
          <a:p>
            <a:pPr algn="ctr">
              <a:buNone/>
            </a:pPr>
            <a:r>
              <a:rPr lang="ru-RU" sz="2800" b="1" i="1" dirty="0" smtClean="0"/>
              <a:t>Уровень безработицы =  </a:t>
            </a:r>
            <a:r>
              <a:rPr lang="ru-RU" sz="2800" b="1" i="1" u="sng" dirty="0" smtClean="0"/>
              <a:t>Число безработных *100%</a:t>
            </a:r>
            <a:endParaRPr lang="ru-RU" sz="2800" dirty="0" smtClean="0"/>
          </a:p>
          <a:p>
            <a:pPr>
              <a:buNone/>
            </a:pPr>
            <a:r>
              <a:rPr lang="ru-RU" sz="2800" b="1" i="1" dirty="0" smtClean="0"/>
              <a:t>                                                      Численность рабочей силы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 </a:t>
            </a:r>
          </a:p>
          <a:p>
            <a:pPr>
              <a:buNone/>
            </a:pPr>
            <a:r>
              <a:rPr lang="ru-RU" sz="2800" dirty="0" smtClean="0"/>
              <a:t> </a:t>
            </a:r>
            <a:r>
              <a:rPr lang="ru-RU" sz="2600" b="1" i="1" dirty="0" smtClean="0"/>
              <a:t>         Доля рабочей силы          =    </a:t>
            </a:r>
            <a:r>
              <a:rPr lang="ru-RU" sz="2600" b="1" i="1" u="sng" dirty="0" err="1" smtClean="0"/>
              <a:t>___Рабочая</a:t>
            </a:r>
            <a:r>
              <a:rPr lang="ru-RU" sz="2600" b="1" i="1" u="sng" dirty="0" smtClean="0"/>
              <a:t> сила * 100%__</a:t>
            </a:r>
            <a:endParaRPr lang="ru-RU" sz="2600" dirty="0" smtClean="0"/>
          </a:p>
          <a:p>
            <a:pPr>
              <a:buNone/>
            </a:pPr>
            <a:r>
              <a:rPr lang="ru-RU" sz="2600" b="1" i="1" dirty="0" smtClean="0"/>
              <a:t>      в общей численности               Численность взрослого</a:t>
            </a:r>
          </a:p>
          <a:p>
            <a:pPr>
              <a:buNone/>
            </a:pPr>
            <a:r>
              <a:rPr lang="ru-RU" sz="2600" b="1" i="1" dirty="0" smtClean="0"/>
              <a:t>     взрослого населения                               </a:t>
            </a:r>
            <a:r>
              <a:rPr lang="ru-RU" sz="2600" b="1" i="1" dirty="0" err="1" smtClean="0"/>
              <a:t>населения</a:t>
            </a:r>
            <a:endParaRPr lang="ru-RU" sz="2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2786058"/>
            <a:ext cx="6286544" cy="7143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3643314"/>
            <a:ext cx="8072494" cy="12144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5072074"/>
            <a:ext cx="8072494" cy="1357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Monotype Corsiva" pitchFamily="66" charset="0"/>
              </a:rPr>
              <a:t>Последствия безработицы.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86412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      </a:t>
            </a:r>
            <a:r>
              <a:rPr lang="ru-RU" sz="3000" dirty="0" smtClean="0"/>
              <a:t>Наличие циклической безработицы представляет собой серьезную макроэкономическую проблему, служит проявлением макроэкономической нестабильности, свидетельством неполной занятости ресурсов.</a:t>
            </a:r>
            <a:br>
              <a:rPr lang="ru-RU" sz="3000" dirty="0" smtClean="0"/>
            </a:br>
            <a:r>
              <a:rPr lang="ru-RU" sz="3000" dirty="0" smtClean="0"/>
              <a:t>       Выделяют последствия безработицы : </a:t>
            </a:r>
          </a:p>
          <a:p>
            <a:pPr algn="just">
              <a:buFontTx/>
              <a:buChar char="-"/>
            </a:pPr>
            <a:r>
              <a:rPr lang="ru-RU" sz="3000" dirty="0" smtClean="0"/>
              <a:t>экономические;</a:t>
            </a:r>
          </a:p>
          <a:p>
            <a:pPr algn="just">
              <a:buFontTx/>
              <a:buChar char="-"/>
            </a:pPr>
            <a:r>
              <a:rPr lang="ru-RU" sz="3000" dirty="0" smtClean="0"/>
              <a:t> неэкономические.</a:t>
            </a:r>
            <a:endParaRPr lang="ru-RU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401080" cy="6072230"/>
          </a:xfrm>
        </p:spPr>
        <p:txBody>
          <a:bodyPr numCol="1">
            <a:normAutofit fontScale="92500" lnSpcReduction="10000"/>
          </a:bodyPr>
          <a:lstStyle/>
          <a:p>
            <a:pPr algn="just">
              <a:buNone/>
            </a:pPr>
            <a:r>
              <a:rPr lang="ru-RU" sz="3000" dirty="0" smtClean="0"/>
              <a:t>        </a:t>
            </a:r>
            <a:r>
              <a:rPr lang="ru-RU" sz="3000" u="sng" dirty="0" smtClean="0"/>
              <a:t>Неэкономические последствия безработицы</a:t>
            </a:r>
            <a:r>
              <a:rPr lang="ru-RU" sz="3000" dirty="0" smtClean="0"/>
              <a:t> - это психологические и социальные и политические последствия потери работы.</a:t>
            </a:r>
          </a:p>
          <a:p>
            <a:pPr algn="just">
              <a:buNone/>
            </a:pPr>
            <a:r>
              <a:rPr lang="ru-RU" sz="3000" dirty="0" smtClean="0"/>
              <a:t>         На индивидуальном это часто приводит к </a:t>
            </a:r>
          </a:p>
          <a:p>
            <a:pPr algn="just">
              <a:buNone/>
            </a:pPr>
            <a:r>
              <a:rPr lang="ru-RU" sz="3000" dirty="0" smtClean="0"/>
              <a:t>    психологическим стрессам,</a:t>
            </a:r>
          </a:p>
          <a:p>
            <a:pPr algn="just">
              <a:buNone/>
            </a:pPr>
            <a:r>
              <a:rPr lang="ru-RU" sz="3000" dirty="0" smtClean="0"/>
              <a:t>    отчаянию, нервным </a:t>
            </a:r>
          </a:p>
          <a:p>
            <a:pPr algn="just">
              <a:buNone/>
            </a:pPr>
            <a:r>
              <a:rPr lang="ru-RU" sz="3000" dirty="0" smtClean="0"/>
              <a:t>   (вплоть до самоубийства)</a:t>
            </a:r>
          </a:p>
          <a:p>
            <a:pPr algn="just">
              <a:buNone/>
            </a:pPr>
            <a:r>
              <a:rPr lang="ru-RU" sz="3000" dirty="0" smtClean="0"/>
              <a:t>    и </a:t>
            </a:r>
            <a:r>
              <a:rPr lang="ru-RU" sz="3000" dirty="0" err="1" smtClean="0"/>
              <a:t>сердечно-сосудистым</a:t>
            </a:r>
            <a:r>
              <a:rPr lang="ru-RU" sz="3000" dirty="0" smtClean="0"/>
              <a:t> </a:t>
            </a:r>
          </a:p>
          <a:p>
            <a:pPr algn="just">
              <a:buNone/>
            </a:pPr>
            <a:r>
              <a:rPr lang="ru-RU" sz="3000" dirty="0" smtClean="0"/>
              <a:t>   заболеваниям, развалу </a:t>
            </a:r>
          </a:p>
          <a:p>
            <a:pPr algn="just">
              <a:buNone/>
            </a:pPr>
            <a:r>
              <a:rPr lang="ru-RU" sz="3000" dirty="0" smtClean="0"/>
              <a:t>   семь</a:t>
            </a:r>
            <a:r>
              <a:rPr lang="ru-RU" dirty="0" smtClean="0"/>
              <a:t>и.</a:t>
            </a:r>
          </a:p>
          <a:p>
            <a:pPr algn="just">
              <a:buNone/>
            </a:pPr>
            <a:r>
              <a:rPr lang="ru-RU" dirty="0" smtClean="0"/>
              <a:t>        На уровне общества это означает рост социальной напряженности, вплоть до политических переворотов.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7223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/>
              <a:t>         </a:t>
            </a:r>
            <a:r>
              <a:rPr lang="ru-RU" u="sng" dirty="0" smtClean="0"/>
              <a:t>Экономические последствия безработицы</a:t>
            </a:r>
            <a:r>
              <a:rPr lang="ru-RU" dirty="0" smtClean="0"/>
              <a:t> на индивидуальном уровне заключаются в потере дохода или части дохода (т.е. снижении текущего дохода), а также в потере квалификации (что особенно плохо для людей новейших профессий) и поэтому уменьшении шансов найти высокооплачиваемую, престижную работу в будущем (т.е. возможном снижении уровня будущих доходов). </a:t>
            </a:r>
            <a:br>
              <a:rPr lang="ru-RU" dirty="0" smtClean="0"/>
            </a:br>
            <a:r>
              <a:rPr lang="ru-RU" dirty="0" smtClean="0"/>
              <a:t>        Экономические последствия безработицы на уровне общества в целом состоят в недопроизводстве валового национального продукта, отставании фактического ВВП от потенциального ВВП.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    Отставание (разрыв) фактического ВВП от потенциального ВВП (GDP </a:t>
            </a:r>
            <a:r>
              <a:rPr lang="ru-RU" dirty="0" err="1" smtClean="0"/>
              <a:t>gap</a:t>
            </a:r>
            <a:r>
              <a:rPr lang="ru-RU" dirty="0" smtClean="0"/>
              <a:t>) рассчитывается как процентное отношение разницы между фактическим и потенциальным ВВП к величине потенциального ВВП: </a:t>
            </a:r>
          </a:p>
          <a:p>
            <a:pPr algn="ctr">
              <a:buNone/>
            </a:pPr>
            <a:endParaRPr lang="ru-RU" b="1" i="1" dirty="0" smtClean="0"/>
          </a:p>
          <a:p>
            <a:pPr algn="ctr">
              <a:buNone/>
            </a:pPr>
            <a:r>
              <a:rPr lang="ru-RU" b="1" i="1" dirty="0" err="1" smtClean="0"/>
              <a:t>GDP</a:t>
            </a:r>
            <a:r>
              <a:rPr lang="ru-RU" b="1" i="1" baseline="-25000" dirty="0" err="1" smtClean="0"/>
              <a:t>gap</a:t>
            </a:r>
            <a:r>
              <a:rPr lang="ru-RU" b="1" i="1" dirty="0" smtClean="0"/>
              <a:t> = (Y - Y*)/Y* * 100%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     где </a:t>
            </a:r>
          </a:p>
          <a:p>
            <a:pPr>
              <a:buNone/>
            </a:pPr>
            <a:r>
              <a:rPr lang="ru-RU" dirty="0" smtClean="0"/>
              <a:t>   Y – фактический ВНП</a:t>
            </a:r>
          </a:p>
          <a:p>
            <a:pPr>
              <a:buNone/>
            </a:pPr>
            <a:r>
              <a:rPr lang="ru-RU" dirty="0" smtClean="0"/>
              <a:t>   Y* - потенциальный ВВП.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00232" y="3357562"/>
            <a:ext cx="5286412" cy="10715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381000"/>
            <a:ext cx="80010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13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Задача №1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1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Задача по закону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Оукена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1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Предположим, что в данном году естественный уровень безработицы составлял 5%, а фактический уровень – 9%. Пользуясь законом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Оукена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определить величину отставания объема ВНП в процентах. Если номинальный ВНП в том же году равнялся 50 млрд. руб., какой объем продукции был потерян из-за безработицы.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81000" y="3124200"/>
            <a:ext cx="82296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13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Превышение фактического уровня безработицы над естественным уровнем составляет 4% (9%-5%), следовательно, отставание объема производства валового национального продукта составляет: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1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4*2,5=10%.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1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Если размер ВНП в том же году равнялся 50 млрд. руб., то объем продукции, который был потерян из-за безработицы, составил: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1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50*10/100=5 млрд. руб.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609600" y="381000"/>
            <a:ext cx="81534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№2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Численность населения страны 160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человек, экономически неактивного населения – 60 млн. чел., численность безработных – 32 млн. чел. 1 млн. человек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депрессированных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2 млн. чел. из числа официально зарегистрированных безработных прекратили поиски работы.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Определить: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уровень безработицы.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Решение: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=29/100=0,29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(29%).</a:t>
            </a:r>
          </a:p>
          <a:p>
            <a:pPr marL="0" marR="0" lvl="0" indent="4413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218</TotalTime>
  <Words>933</Words>
  <PresentationFormat>Экран (4:3)</PresentationFormat>
  <Paragraphs>133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Метро</vt:lpstr>
      <vt:lpstr>Тема 11 Безработица и ее виды</vt:lpstr>
      <vt:lpstr>Основные категории населения.</vt:lpstr>
      <vt:lpstr>Слайд 3</vt:lpstr>
      <vt:lpstr>Слайд 4</vt:lpstr>
      <vt:lpstr>Слайд 5</vt:lpstr>
      <vt:lpstr>Слайд 6</vt:lpstr>
      <vt:lpstr>Причины и виды безработицы.</vt:lpstr>
      <vt:lpstr>Слайд 8</vt:lpstr>
      <vt:lpstr>Слайд 9</vt:lpstr>
      <vt:lpstr>Слайд 10</vt:lpstr>
      <vt:lpstr>Слайд 11</vt:lpstr>
      <vt:lpstr>Слайд 12</vt:lpstr>
      <vt:lpstr>Слайд 13</vt:lpstr>
      <vt:lpstr>Последствия безработицы.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11 Безработица и ее виды</dc:title>
  <dc:creator>Алия Кабдулшарипова</dc:creator>
  <cp:lastModifiedBy>User</cp:lastModifiedBy>
  <cp:revision>5</cp:revision>
  <dcterms:created xsi:type="dcterms:W3CDTF">2020-10-13T05:33:11Z</dcterms:created>
  <dcterms:modified xsi:type="dcterms:W3CDTF">2020-11-12T07:30:42Z</dcterms:modified>
</cp:coreProperties>
</file>